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odec Pro" panose="020B0604020202020204" charset="0"/>
      <p:regular r:id="rId18"/>
    </p:embeddedFont>
    <p:embeddedFont>
      <p:font typeface="Codec Pro Bold" panose="020B0604020202020204" charset="0"/>
      <p:regular r:id="rId19"/>
    </p:embeddedFont>
    <p:embeddedFont>
      <p:font typeface="Codec Pro Ultra-Bold" panose="020B0604020202020204" charset="0"/>
      <p:regular r:id="rId20"/>
    </p:embeddedFont>
    <p:embeddedFont>
      <p:font typeface="Open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3384" y="-1675084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rot="-10800000">
            <a:off x="12542441" y="8591206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2741048" y="537816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rot="-10800000">
            <a:off x="14180105" y="6181594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-2904533" y="-494599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-3275713" y="462563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 rot="-10800000">
            <a:off x="14960748" y="776013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 rot="-10800000">
            <a:off x="16481741" y="265415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0" name="Group 10"/>
          <p:cNvGrpSpPr/>
          <p:nvPr/>
        </p:nvGrpSpPr>
        <p:grpSpPr>
          <a:xfrm>
            <a:off x="259219" y="7965389"/>
            <a:ext cx="7953487" cy="2043214"/>
            <a:chOff x="0" y="0"/>
            <a:chExt cx="1493652" cy="3837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3652" cy="383712"/>
            </a:xfrm>
            <a:custGeom>
              <a:avLst/>
              <a:gdLst/>
              <a:ahLst/>
              <a:cxnLst/>
              <a:rect l="l" t="t" r="r" b="b"/>
              <a:pathLst>
                <a:path w="1493652" h="383712">
                  <a:moveTo>
                    <a:pt x="97340" y="0"/>
                  </a:moveTo>
                  <a:lnTo>
                    <a:pt x="1396312" y="0"/>
                  </a:lnTo>
                  <a:cubicBezTo>
                    <a:pt x="1450071" y="0"/>
                    <a:pt x="1493652" y="43581"/>
                    <a:pt x="1493652" y="97340"/>
                  </a:cubicBezTo>
                  <a:lnTo>
                    <a:pt x="1493652" y="286372"/>
                  </a:lnTo>
                  <a:cubicBezTo>
                    <a:pt x="1493652" y="340132"/>
                    <a:pt x="1450071" y="383712"/>
                    <a:pt x="1396312" y="383712"/>
                  </a:cubicBezTo>
                  <a:lnTo>
                    <a:pt x="97340" y="383712"/>
                  </a:lnTo>
                  <a:cubicBezTo>
                    <a:pt x="43581" y="383712"/>
                    <a:pt x="0" y="340132"/>
                    <a:pt x="0" y="286372"/>
                  </a:cubicBezTo>
                  <a:lnTo>
                    <a:pt x="0" y="97340"/>
                  </a:lnTo>
                  <a:cubicBezTo>
                    <a:pt x="0" y="43581"/>
                    <a:pt x="43581" y="0"/>
                    <a:pt x="9734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493652" cy="393237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ctr">
                <a:lnSpc>
                  <a:spcPts val="138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3870" y="3732783"/>
            <a:ext cx="16486502" cy="27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6"/>
              </a:lnSpc>
            </a:pPr>
            <a:r>
              <a:rPr lang="en-US" sz="10506" dirty="0">
                <a:solidFill>
                  <a:srgbClr val="FFFFFF"/>
                </a:solidFill>
                <a:latin typeface="Codec Pro Bold"/>
              </a:rPr>
              <a:t>SISTEMA DE GESTION DE VENTAS Y CASOS PTC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295" y="8168186"/>
            <a:ext cx="6109889" cy="40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2787" spc="78">
                <a:solidFill>
                  <a:srgbClr val="E4E5EC"/>
                </a:solidFill>
                <a:latin typeface="Codec Pro Bold"/>
              </a:rPr>
              <a:t>LUDWIG SMITH CARDONA GALLO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018" y="8581275"/>
            <a:ext cx="6109889" cy="40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2787" spc="78">
                <a:solidFill>
                  <a:srgbClr val="E4E5EC"/>
                </a:solidFill>
                <a:latin typeface="Codec Pro Bold"/>
              </a:rPr>
              <a:t>ANDRES FELIPE DUARTE OLIVARES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9289" y="9077531"/>
            <a:ext cx="6769900" cy="40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2787" spc="78" dirty="0">
                <a:solidFill>
                  <a:srgbClr val="E4E5EC"/>
                </a:solidFill>
                <a:latin typeface="Codec Pro Bold"/>
              </a:rPr>
              <a:t>JUAN SEBASTIAN ORDOÑES SIERRA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1018" y="9554983"/>
            <a:ext cx="6109889" cy="40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2787" spc="78">
                <a:solidFill>
                  <a:srgbClr val="E4E5EC"/>
                </a:solidFill>
                <a:latin typeface="Codec Pro Bold"/>
              </a:rPr>
              <a:t>DANNA CAMILA GUERRA RINCON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682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381000" y="1925683"/>
            <a:ext cx="17287875" cy="7780020"/>
          </a:xfrm>
          <a:custGeom>
            <a:avLst/>
            <a:gdLst/>
            <a:ahLst/>
            <a:cxnLst/>
            <a:rect l="l" t="t" r="r" b="b"/>
            <a:pathLst>
              <a:path w="18288000" h="7780020">
                <a:moveTo>
                  <a:pt x="0" y="0"/>
                </a:moveTo>
                <a:lnTo>
                  <a:pt x="18288000" y="0"/>
                </a:lnTo>
                <a:lnTo>
                  <a:pt x="18288000" y="7780020"/>
                </a:lnTo>
                <a:lnTo>
                  <a:pt x="0" y="778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0210800" y="138159"/>
            <a:ext cx="6702926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MODELO RELACIONAL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6241" y="0"/>
            <a:ext cx="7601759" cy="10287000"/>
            <a:chOff x="0" y="0"/>
            <a:chExt cx="117771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7711" cy="1593725"/>
            </a:xfrm>
            <a:custGeom>
              <a:avLst/>
              <a:gdLst/>
              <a:ahLst/>
              <a:cxnLst/>
              <a:rect l="l" t="t" r="r" b="b"/>
              <a:pathLst>
                <a:path w="1177711" h="1593725">
                  <a:moveTo>
                    <a:pt x="0" y="0"/>
                  </a:moveTo>
                  <a:lnTo>
                    <a:pt x="1177711" y="0"/>
                  </a:lnTo>
                  <a:lnTo>
                    <a:pt x="117771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1556" r="-51556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75378" y="4618260"/>
            <a:ext cx="9838730" cy="3729551"/>
            <a:chOff x="0" y="0"/>
            <a:chExt cx="2932566" cy="11116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32566" cy="1111643"/>
            </a:xfrm>
            <a:custGeom>
              <a:avLst/>
              <a:gdLst/>
              <a:ahLst/>
              <a:cxnLst/>
              <a:rect l="l" t="t" r="r" b="b"/>
              <a:pathLst>
                <a:path w="2932566" h="1111643">
                  <a:moveTo>
                    <a:pt x="17311" y="0"/>
                  </a:moveTo>
                  <a:lnTo>
                    <a:pt x="2915255" y="0"/>
                  </a:lnTo>
                  <a:cubicBezTo>
                    <a:pt x="2919846" y="0"/>
                    <a:pt x="2924249" y="1824"/>
                    <a:pt x="2927496" y="5070"/>
                  </a:cubicBezTo>
                  <a:cubicBezTo>
                    <a:pt x="2930742" y="8317"/>
                    <a:pt x="2932566" y="12720"/>
                    <a:pt x="2932566" y="17311"/>
                  </a:cubicBezTo>
                  <a:lnTo>
                    <a:pt x="2932566" y="1094331"/>
                  </a:lnTo>
                  <a:cubicBezTo>
                    <a:pt x="2932566" y="1098923"/>
                    <a:pt x="2930742" y="1103326"/>
                    <a:pt x="2927496" y="1106572"/>
                  </a:cubicBezTo>
                  <a:cubicBezTo>
                    <a:pt x="2924249" y="1109819"/>
                    <a:pt x="2919846" y="1111643"/>
                    <a:pt x="2915255" y="1111643"/>
                  </a:cubicBezTo>
                  <a:lnTo>
                    <a:pt x="17311" y="1111643"/>
                  </a:lnTo>
                  <a:cubicBezTo>
                    <a:pt x="12720" y="1111643"/>
                    <a:pt x="8317" y="1109819"/>
                    <a:pt x="5070" y="1106572"/>
                  </a:cubicBezTo>
                  <a:cubicBezTo>
                    <a:pt x="1824" y="1103326"/>
                    <a:pt x="0" y="1098923"/>
                    <a:pt x="0" y="1094331"/>
                  </a:cubicBezTo>
                  <a:lnTo>
                    <a:pt x="0" y="17311"/>
                  </a:lnTo>
                  <a:cubicBezTo>
                    <a:pt x="0" y="12720"/>
                    <a:pt x="1824" y="8317"/>
                    <a:pt x="5070" y="5070"/>
                  </a:cubicBezTo>
                  <a:cubicBezTo>
                    <a:pt x="8317" y="1824"/>
                    <a:pt x="12720" y="0"/>
                    <a:pt x="17311" y="0"/>
                  </a:cubicBezTo>
                  <a:close/>
                </a:path>
              </a:pathLst>
            </a:custGeom>
            <a:solidFill>
              <a:srgbClr val="5666F8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32566" cy="1149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Freeform 12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3" name="TextBox 13"/>
          <p:cNvSpPr txBox="1"/>
          <p:nvPr/>
        </p:nvSpPr>
        <p:spPr>
          <a:xfrm>
            <a:off x="1255310" y="2749582"/>
            <a:ext cx="6702926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DICCIONARIO DE DATOS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9231" y="4873311"/>
            <a:ext cx="873701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0F2FD"/>
                </a:solidFill>
                <a:latin typeface="Codec Pro"/>
              </a:rPr>
              <a:t>Un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diccionario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se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utiliza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después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diseñar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un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modelo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lógico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relacional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para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proporcionar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una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descripción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detallada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todos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los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elementos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una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base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. Este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documento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incluye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información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sobre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tablas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columnas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tipos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restricciones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relaciones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facilitando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la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comprensión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uso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la base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.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Sirve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como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guía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para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desarrolladores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asegurando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consistencia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calidad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además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ser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una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herramienta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esencial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para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el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mantenimiento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auditoría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del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sistema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. En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resumen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el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diccionario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es clave para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documentar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clarificar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asegurar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el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correcto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manejo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la base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682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635727" y="2390722"/>
            <a:ext cx="4295856" cy="6847421"/>
          </a:xfrm>
          <a:custGeom>
            <a:avLst/>
            <a:gdLst/>
            <a:ahLst/>
            <a:cxnLst/>
            <a:rect l="l" t="t" r="r" b="b"/>
            <a:pathLst>
              <a:path w="4295856" h="6847421">
                <a:moveTo>
                  <a:pt x="0" y="0"/>
                </a:moveTo>
                <a:lnTo>
                  <a:pt x="4295856" y="0"/>
                </a:lnTo>
                <a:lnTo>
                  <a:pt x="4295856" y="6847421"/>
                </a:lnTo>
                <a:lnTo>
                  <a:pt x="0" y="684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7052943" y="2446872"/>
            <a:ext cx="4505233" cy="6811428"/>
          </a:xfrm>
          <a:custGeom>
            <a:avLst/>
            <a:gdLst/>
            <a:ahLst/>
            <a:cxnLst/>
            <a:rect l="l" t="t" r="r" b="b"/>
            <a:pathLst>
              <a:path w="4505233" h="6811428">
                <a:moveTo>
                  <a:pt x="0" y="0"/>
                </a:moveTo>
                <a:lnTo>
                  <a:pt x="4505233" y="0"/>
                </a:lnTo>
                <a:lnTo>
                  <a:pt x="4505233" y="6811428"/>
                </a:lnTo>
                <a:lnTo>
                  <a:pt x="0" y="6811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4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273430" y="499555"/>
            <a:ext cx="5020450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BASE 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430" y="1326536"/>
            <a:ext cx="5020450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B02C"/>
                </a:solidFill>
                <a:latin typeface="Codec Pro Ultra-Bold"/>
              </a:rPr>
              <a:t>DATOS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5893107" y="2357826"/>
            <a:ext cx="8704911" cy="7649441"/>
          </a:xfrm>
          <a:custGeom>
            <a:avLst/>
            <a:gdLst/>
            <a:ahLst/>
            <a:cxnLst/>
            <a:rect l="l" t="t" r="r" b="b"/>
            <a:pathLst>
              <a:path w="8704911" h="7649441">
                <a:moveTo>
                  <a:pt x="0" y="0"/>
                </a:moveTo>
                <a:lnTo>
                  <a:pt x="8704912" y="0"/>
                </a:lnTo>
                <a:lnTo>
                  <a:pt x="8704912" y="7649441"/>
                </a:lnTo>
                <a:lnTo>
                  <a:pt x="0" y="764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639547" y="1428159"/>
            <a:ext cx="6816548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FFFF"/>
                </a:solidFill>
                <a:latin typeface="Codec Pro Ultra-Bold"/>
              </a:rPr>
              <a:t>DIAGRAMA 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9547" y="2255139"/>
            <a:ext cx="6816548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B02C"/>
                </a:solidFill>
                <a:latin typeface="Codec Pro Ultra-Bold"/>
              </a:rPr>
              <a:t>CLASES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8010" y="7404868"/>
            <a:ext cx="283032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</a:rPr>
              <a:t>Duis aute irure dolor in reprehenderit in voluptate velit esse cillum dolore eu fugiat nulla pariatur.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3699973" y="3327189"/>
            <a:ext cx="10663759" cy="6565777"/>
          </a:xfrm>
          <a:custGeom>
            <a:avLst/>
            <a:gdLst/>
            <a:ahLst/>
            <a:cxnLst/>
            <a:rect l="l" t="t" r="r" b="b"/>
            <a:pathLst>
              <a:path w="10663759" h="6565777">
                <a:moveTo>
                  <a:pt x="0" y="0"/>
                </a:moveTo>
                <a:lnTo>
                  <a:pt x="10663759" y="0"/>
                </a:lnTo>
                <a:lnTo>
                  <a:pt x="10663759" y="6565778"/>
                </a:lnTo>
                <a:lnTo>
                  <a:pt x="0" y="6565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639547" y="1428159"/>
            <a:ext cx="6816548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FFFF"/>
                </a:solidFill>
                <a:latin typeface="Codec Pro Ultra-Bold"/>
              </a:rPr>
              <a:t>DIAGRAMA 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0223" y="2401487"/>
            <a:ext cx="6816548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B02C"/>
                </a:solidFill>
                <a:latin typeface="Codec Pro Ultra-Bold"/>
              </a:rPr>
              <a:t>DESPLIEGUE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8010" y="7404868"/>
            <a:ext cx="283032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</a:rPr>
              <a:t>Duis aute irure dolor in reprehenderit in voluptate velit esse cillum dolore eu fugiat nulla pariatur.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639547" y="2255139"/>
            <a:ext cx="6816548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B02C"/>
                </a:solidFill>
                <a:latin typeface="Codec Pro Ultra-Bold"/>
              </a:rPr>
              <a:t>HTML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852" y="3543300"/>
            <a:ext cx="7682303" cy="544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Nuestro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HTML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está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diseñado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con un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enfoque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claro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eficiencia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estética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proporcionando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experiencia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usuario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fluida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atractiva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.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Implementamos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prácticas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avanzadas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codificación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garantizar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un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rendimiento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óptimo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tiempos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 carga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rápidos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. El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está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cuidadosamente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estructurado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ofrecer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navegación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intuitiva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presentación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visualmente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agradable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todos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dispositivos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.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Además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nuestra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organización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meticulosa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código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facilita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mantenimiento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asegura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escalabilidad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proyecto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. Este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enfoque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integral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asegura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cada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aspecto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nuestro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HTML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esté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optimizado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mejorar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experiencia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del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usuario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cumplir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con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estándares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Open Sans Bold"/>
              </a:rPr>
              <a:t>modernos</a:t>
            </a:r>
            <a:r>
              <a:rPr lang="en-US" sz="2200" dirty="0">
                <a:solidFill>
                  <a:srgbClr val="FFFFFF"/>
                </a:solidFill>
                <a:latin typeface="Open Sans Bold"/>
              </a:rPr>
              <a:t>.</a:t>
            </a:r>
          </a:p>
        </p:txBody>
      </p:sp>
      <p:pic>
        <p:nvPicPr>
          <p:cNvPr id="10" name="Imagen 9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BB2BAE-BC0B-994F-1814-8C821CEFC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549445"/>
            <a:ext cx="8220142" cy="41344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744773"/>
          </a:xfrm>
          <a:custGeom>
            <a:avLst/>
            <a:gdLst/>
            <a:ahLst/>
            <a:cxnLst/>
            <a:rect l="l" t="t" r="r" b="b"/>
            <a:pathLst>
              <a:path w="18288000" h="5744773">
                <a:moveTo>
                  <a:pt x="0" y="0"/>
                </a:moveTo>
                <a:lnTo>
                  <a:pt x="18288000" y="0"/>
                </a:lnTo>
                <a:lnTo>
                  <a:pt x="18288000" y="5744773"/>
                </a:lnTo>
                <a:lnTo>
                  <a:pt x="0" y="574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3781" b="-44560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4314533" y="4246298"/>
            <a:ext cx="9145670" cy="122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8586" dirty="0">
                <a:solidFill>
                  <a:srgbClr val="FFFFFF"/>
                </a:solidFill>
                <a:latin typeface="Codec Pro Ultra-Bold"/>
              </a:rPr>
              <a:t>¡¡MUCHAS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7920" y="6200370"/>
            <a:ext cx="11978183" cy="158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71"/>
              </a:lnSpc>
            </a:pPr>
            <a:r>
              <a:rPr lang="en-US" sz="11246" dirty="0">
                <a:solidFill>
                  <a:srgbClr val="FFB02C"/>
                </a:solidFill>
                <a:latin typeface="Codec Pro Ultra-Bold"/>
              </a:rPr>
              <a:t>GRACIAS!!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5388" y="1716698"/>
            <a:ext cx="1070406" cy="276506"/>
            <a:chOff x="0" y="0"/>
            <a:chExt cx="484642" cy="125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642" cy="125192"/>
            </a:xfrm>
            <a:custGeom>
              <a:avLst/>
              <a:gdLst/>
              <a:ahLst/>
              <a:cxnLst/>
              <a:rect l="l" t="t" r="r" b="b"/>
              <a:pathLst>
                <a:path w="484642" h="12519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4642" cy="134717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ctr">
                <a:lnSpc>
                  <a:spcPts val="13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6068" y="-93577"/>
            <a:ext cx="18700137" cy="8491815"/>
          </a:xfrm>
          <a:custGeom>
            <a:avLst/>
            <a:gdLst/>
            <a:ahLst/>
            <a:cxnLst/>
            <a:rect l="l" t="t" r="r" b="b"/>
            <a:pathLst>
              <a:path w="18700137" h="8491815">
                <a:moveTo>
                  <a:pt x="0" y="0"/>
                </a:moveTo>
                <a:lnTo>
                  <a:pt x="18700136" y="0"/>
                </a:lnTo>
                <a:lnTo>
                  <a:pt x="18700136" y="8491815"/>
                </a:lnTo>
                <a:lnTo>
                  <a:pt x="0" y="849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021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/>
          <p:cNvGrpSpPr/>
          <p:nvPr/>
        </p:nvGrpSpPr>
        <p:grpSpPr>
          <a:xfrm>
            <a:off x="807825" y="1028700"/>
            <a:ext cx="16672349" cy="8229600"/>
            <a:chOff x="0" y="0"/>
            <a:chExt cx="4391071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072" cy="2167467"/>
            </a:xfrm>
            <a:custGeom>
              <a:avLst/>
              <a:gdLst/>
              <a:ahLst/>
              <a:cxnLst/>
              <a:rect l="l" t="t" r="r" b="b"/>
              <a:pathLst>
                <a:path w="4391072" h="2167467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07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03917" y="1773848"/>
            <a:ext cx="5585847" cy="91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6444" dirty="0">
                <a:solidFill>
                  <a:srgbClr val="15193E"/>
                </a:solidFill>
                <a:latin typeface="Codec Pro Ultra-Bold"/>
              </a:rPr>
              <a:t>CONTENIDO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3917" y="4596508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3917" y="6941346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3044" y="5770806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3917" y="5768927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3044" y="4597307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3917" y="5182254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3917" y="7527091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03044" y="6356552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03917" y="6354673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03044" y="5183053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97059" y="4596508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OBJETIVO GENERAL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97059" y="6941346"/>
            <a:ext cx="6822926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MODELO LOGICO Y RELACIONAL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96185" y="5770806"/>
            <a:ext cx="5287897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DIAGRAMA DE DESPLIEGUE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97059" y="5768927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UNIVERSO DEL DISCURSO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96185" y="4597307"/>
            <a:ext cx="5287897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BASE DE DATOS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97059" y="5182254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OBJETIVOS ESPECIFICOS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97059" y="7527091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DICCIONARIO DE DATOS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96185" y="6356552"/>
            <a:ext cx="5287897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HTML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97059" y="6354673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MER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96185" y="5183053"/>
            <a:ext cx="5287897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</a:rPr>
              <a:t>DIAGRAMA DE CLASES</a:t>
            </a:r>
          </a:p>
        </p:txBody>
      </p:sp>
      <p:sp>
        <p:nvSpPr>
          <p:cNvPr id="30" name="Freeform 30"/>
          <p:cNvSpPr/>
          <p:nvPr/>
        </p:nvSpPr>
        <p:spPr>
          <a:xfrm>
            <a:off x="-651470" y="-757964"/>
            <a:ext cx="3655283" cy="2173232"/>
          </a:xfrm>
          <a:custGeom>
            <a:avLst/>
            <a:gdLst/>
            <a:ahLst/>
            <a:cxnLst/>
            <a:rect l="l" t="t" r="r" b="b"/>
            <a:pathLst>
              <a:path w="3655283" h="2173232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-1394806" y="659463"/>
            <a:ext cx="3484317" cy="2071585"/>
          </a:xfrm>
          <a:custGeom>
            <a:avLst/>
            <a:gdLst/>
            <a:ahLst/>
            <a:cxnLst/>
            <a:rect l="l" t="t" r="r" b="b"/>
            <a:pathLst>
              <a:path w="3484317" h="2071585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15113293" y="8973379"/>
            <a:ext cx="3484317" cy="2071585"/>
          </a:xfrm>
          <a:custGeom>
            <a:avLst/>
            <a:gdLst/>
            <a:ahLst/>
            <a:cxnLst/>
            <a:rect l="l" t="t" r="r" b="b"/>
            <a:pathLst>
              <a:path w="3484317" h="2071585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16027523" y="7552462"/>
            <a:ext cx="3655283" cy="2173232"/>
          </a:xfrm>
          <a:custGeom>
            <a:avLst/>
            <a:gdLst/>
            <a:ahLst/>
            <a:cxnLst/>
            <a:rect l="l" t="t" r="r" b="b"/>
            <a:pathLst>
              <a:path w="3655283" h="2173232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20624" y="0"/>
            <a:ext cx="7668455" cy="10401374"/>
          </a:xfrm>
          <a:custGeom>
            <a:avLst/>
            <a:gdLst/>
            <a:ahLst/>
            <a:cxnLst/>
            <a:rect l="l" t="t" r="r" b="b"/>
            <a:pathLst>
              <a:path w="7668455" h="10401374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563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9877205" y="1747337"/>
            <a:ext cx="6792326" cy="679232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24985" r="-24985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61855" y="2496550"/>
            <a:ext cx="6702926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OBJETIVO GENERAL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50" y="4632540"/>
            <a:ext cx="8258736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387" dirty="0" err="1">
                <a:solidFill>
                  <a:srgbClr val="15193E"/>
                </a:solidFill>
                <a:latin typeface="Codec Pro"/>
              </a:rPr>
              <a:t>Implementar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un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sistema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para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gestionar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las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ventas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servicios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de la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empresa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PTC,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potenciando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la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difusión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de sus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servicios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en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el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mercado de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manera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3387" dirty="0" err="1">
                <a:solidFill>
                  <a:srgbClr val="15193E"/>
                </a:solidFill>
                <a:latin typeface="Codec Pro"/>
              </a:rPr>
              <a:t>efectiva</a:t>
            </a:r>
            <a:r>
              <a:rPr lang="en-US" sz="3387" dirty="0">
                <a:solidFill>
                  <a:srgbClr val="15193E"/>
                </a:solidFill>
                <a:latin typeface="Codec Pro"/>
              </a:rPr>
              <a:t>.</a:t>
            </a:r>
          </a:p>
          <a:p>
            <a:pPr algn="l">
              <a:lnSpc>
                <a:spcPts val="4064"/>
              </a:lnSpc>
            </a:pPr>
            <a:endParaRPr lang="en-US" sz="3387" dirty="0">
              <a:solidFill>
                <a:srgbClr val="15193E"/>
              </a:solidFill>
              <a:latin typeface="Codec Pr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1864" y="375997"/>
            <a:ext cx="9535005" cy="9535005"/>
          </a:xfrm>
          <a:custGeom>
            <a:avLst/>
            <a:gdLst/>
            <a:ahLst/>
            <a:cxnLst/>
            <a:rect l="l" t="t" r="r" b="b"/>
            <a:pathLst>
              <a:path w="9535005" h="9535005">
                <a:moveTo>
                  <a:pt x="0" y="0"/>
                </a:moveTo>
                <a:lnTo>
                  <a:pt x="9535005" y="0"/>
                </a:lnTo>
                <a:lnTo>
                  <a:pt x="9535005" y="9535005"/>
                </a:lnTo>
                <a:lnTo>
                  <a:pt x="0" y="9535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AutoShape 8"/>
          <p:cNvSpPr/>
          <p:nvPr/>
        </p:nvSpPr>
        <p:spPr>
          <a:xfrm flipH="1">
            <a:off x="9331591" y="1028700"/>
            <a:ext cx="0" cy="6454397"/>
          </a:xfrm>
          <a:prstGeom prst="line">
            <a:avLst/>
          </a:prstGeom>
          <a:ln w="38100" cap="flat">
            <a:solidFill>
              <a:srgbClr val="F0F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/>
          <p:nvPr/>
        </p:nvGrpSpPr>
        <p:grpSpPr>
          <a:xfrm>
            <a:off x="8854074" y="2254542"/>
            <a:ext cx="955034" cy="9550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54074" y="3807287"/>
            <a:ext cx="955034" cy="9550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54074" y="5362396"/>
            <a:ext cx="955034" cy="9550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90181" y="3717945"/>
            <a:ext cx="5664673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OBJETIVOS ESPECIFICOS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49836" y="2370289"/>
            <a:ext cx="65755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 err="1">
                <a:solidFill>
                  <a:srgbClr val="F0F2FD"/>
                </a:solidFill>
                <a:latin typeface="Codec Pro"/>
              </a:rPr>
              <a:t>Implementar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una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plataforma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web para PTC que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gestione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casos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promueva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servicios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organice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evidencia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digital.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49836" y="3923033"/>
            <a:ext cx="65755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 err="1">
                <a:solidFill>
                  <a:srgbClr val="F0F2FD"/>
                </a:solidFill>
                <a:latin typeface="Codec Pro"/>
              </a:rPr>
              <a:t>Optimizar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procesos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internos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facilitando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la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colaboración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gestión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información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entre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el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equipo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los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clientes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9836" y="5478142"/>
            <a:ext cx="657558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 err="1">
                <a:solidFill>
                  <a:srgbClr val="F0F2FD"/>
                </a:solidFill>
                <a:latin typeface="Codec Pro"/>
              </a:rPr>
              <a:t>Mejorar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la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experiencia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del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cliente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con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una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plataforma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en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línea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accesible</a:t>
            </a:r>
            <a:r>
              <a:rPr lang="en-US" sz="2100" dirty="0">
                <a:solidFill>
                  <a:srgbClr val="F0F2FD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F0F2FD"/>
                </a:solidFill>
                <a:latin typeface="Codec Pro"/>
              </a:rPr>
              <a:t>eficiente</a:t>
            </a:r>
            <a:endParaRPr lang="en-US" sz="2100" dirty="0">
              <a:solidFill>
                <a:srgbClr val="F0F2FD"/>
              </a:solidFill>
              <a:latin typeface="Codec Pr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970503" y="2562811"/>
            <a:ext cx="722176" cy="44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70503" y="4115555"/>
            <a:ext cx="722176" cy="44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70503" y="5670664"/>
            <a:ext cx="722176" cy="44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884" spc="196">
                <a:solidFill>
                  <a:srgbClr val="5666F8"/>
                </a:solidFill>
                <a:latin typeface="Codec Pro Ultra-Bold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935" y="695244"/>
            <a:ext cx="16764130" cy="8896513"/>
          </a:xfrm>
          <a:custGeom>
            <a:avLst/>
            <a:gdLst/>
            <a:ahLst/>
            <a:cxnLst/>
            <a:rect l="l" t="t" r="r" b="b"/>
            <a:pathLst>
              <a:path w="16764130" h="8896513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t="-12419" b="-12419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2475560" y="1028700"/>
            <a:ext cx="9032792" cy="8229600"/>
            <a:chOff x="0" y="0"/>
            <a:chExt cx="2379007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9007" cy="2167467"/>
            </a:xfrm>
            <a:custGeom>
              <a:avLst/>
              <a:gdLst/>
              <a:ahLst/>
              <a:cxnLst/>
              <a:rect l="l" t="t" r="r" b="b"/>
              <a:pathLst>
                <a:path w="2379007" h="216746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140040"/>
                  </a:lnTo>
                  <a:cubicBezTo>
                    <a:pt x="2379007" y="2155187"/>
                    <a:pt x="2366728" y="2167467"/>
                    <a:pt x="2351580" y="2167467"/>
                  </a:cubicBezTo>
                  <a:lnTo>
                    <a:pt x="27427" y="2167467"/>
                  </a:lnTo>
                  <a:cubicBezTo>
                    <a:pt x="12279" y="2167467"/>
                    <a:pt x="0" y="2155187"/>
                    <a:pt x="0" y="2140040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7900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70547" y="2430890"/>
            <a:ext cx="6025376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UNIVERSO 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0547" y="3404217"/>
            <a:ext cx="4932944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B02C"/>
                </a:solidFill>
                <a:latin typeface="Codec Pro Ultra-Bold"/>
              </a:rPr>
              <a:t>DISCURSO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16496" y="4491845"/>
            <a:ext cx="7566868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5193E"/>
                </a:solidFill>
                <a:latin typeface="Codec Pro"/>
              </a:rPr>
              <a:t>PTC Private Investigation Technology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ofrece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servicios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investigación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privada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utilizando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tecnología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avanzada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métodos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especializados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. Su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sistema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gestiona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personas y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usuarios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asignándoles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roles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específicos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como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administradores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, detectives y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clientes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sz="2100" dirty="0">
              <a:solidFill>
                <a:srgbClr val="15193E"/>
              </a:solidFill>
              <a:latin typeface="Codec Pro"/>
            </a:endParaRPr>
          </a:p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5193E"/>
                </a:solidFill>
                <a:latin typeface="Codec Pro"/>
              </a:rPr>
              <a:t>El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proceso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incluye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un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formulario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solicitud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,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creación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contratos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registro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casos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. Los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administradores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gestionan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el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sitio web,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mientras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que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los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detectives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manejan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la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evidencia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. Se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realizan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auditorías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para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asegurar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la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seguridad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y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confidencialidad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los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datos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, con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reportes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detallados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y un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historial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completo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de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cada</a:t>
            </a:r>
            <a:r>
              <a:rPr lang="en-US" sz="2100" dirty="0">
                <a:solidFill>
                  <a:srgbClr val="15193E"/>
                </a:solidFill>
                <a:latin typeface="Codec Pro"/>
              </a:rPr>
              <a:t> </a:t>
            </a:r>
            <a:r>
              <a:rPr lang="en-US" sz="2100" dirty="0" err="1">
                <a:solidFill>
                  <a:srgbClr val="15193E"/>
                </a:solidFill>
                <a:latin typeface="Codec Pro"/>
              </a:rPr>
              <a:t>caso</a:t>
            </a:r>
            <a:endParaRPr lang="en-US" sz="2100" dirty="0">
              <a:solidFill>
                <a:srgbClr val="15193E"/>
              </a:solidFill>
              <a:latin typeface="Codec Pro"/>
            </a:endParaRPr>
          </a:p>
          <a:p>
            <a:pPr algn="l">
              <a:lnSpc>
                <a:spcPts val="2520"/>
              </a:lnSpc>
            </a:pPr>
            <a:endParaRPr lang="en-US" sz="2100" dirty="0">
              <a:solidFill>
                <a:srgbClr val="15193E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887634" y="1177719"/>
            <a:ext cx="1371666" cy="51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spc="128">
                <a:solidFill>
                  <a:srgbClr val="E4E5EC"/>
                </a:solidFill>
                <a:latin typeface="Codec Pro Bold"/>
              </a:rPr>
              <a:t>EMPRESA ENSIGNA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53028" y="535426"/>
            <a:ext cx="2726935" cy="1621287"/>
          </a:xfrm>
          <a:custGeom>
            <a:avLst/>
            <a:gdLst/>
            <a:ahLst/>
            <a:cxnLst/>
            <a:rect l="l" t="t" r="r" b="b"/>
            <a:pathLst>
              <a:path w="2726935" h="1621287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>
          <a:xfrm>
            <a:off x="571156" y="1610537"/>
            <a:ext cx="2599390" cy="1545456"/>
          </a:xfrm>
          <a:custGeom>
            <a:avLst/>
            <a:gdLst/>
            <a:ahLst/>
            <a:cxnLst/>
            <a:rect l="l" t="t" r="r" b="b"/>
            <a:pathLst>
              <a:path w="2599390" h="1545456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304800" y="3339231"/>
            <a:ext cx="17983200" cy="5069656"/>
          </a:xfrm>
          <a:custGeom>
            <a:avLst/>
            <a:gdLst/>
            <a:ahLst/>
            <a:cxnLst/>
            <a:rect l="l" t="t" r="r" b="b"/>
            <a:pathLst>
              <a:path w="18555817" h="5069656">
                <a:moveTo>
                  <a:pt x="0" y="0"/>
                </a:moveTo>
                <a:lnTo>
                  <a:pt x="18555817" y="0"/>
                </a:lnTo>
                <a:lnTo>
                  <a:pt x="18555817" y="5069656"/>
                </a:lnTo>
                <a:lnTo>
                  <a:pt x="0" y="5069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639547" y="1428159"/>
            <a:ext cx="6816548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SUPUESTOS SEMANTICOS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380999" y="3279083"/>
            <a:ext cx="17602201" cy="3687976"/>
          </a:xfrm>
          <a:custGeom>
            <a:avLst/>
            <a:gdLst/>
            <a:ahLst/>
            <a:cxnLst/>
            <a:rect l="l" t="t" r="r" b="b"/>
            <a:pathLst>
              <a:path w="19136980" h="3687976">
                <a:moveTo>
                  <a:pt x="0" y="0"/>
                </a:moveTo>
                <a:lnTo>
                  <a:pt x="19136980" y="0"/>
                </a:lnTo>
                <a:lnTo>
                  <a:pt x="19136980" y="3687976"/>
                </a:lnTo>
                <a:lnTo>
                  <a:pt x="0" y="3687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93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1639547" y="1428159"/>
            <a:ext cx="6816548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MATRIZ DE ENTIDADES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1058759" y="2254558"/>
            <a:ext cx="15386406" cy="6943116"/>
          </a:xfrm>
          <a:custGeom>
            <a:avLst/>
            <a:gdLst/>
            <a:ahLst/>
            <a:cxnLst/>
            <a:rect l="l" t="t" r="r" b="b"/>
            <a:pathLst>
              <a:path w="15386406" h="6943116">
                <a:moveTo>
                  <a:pt x="0" y="0"/>
                </a:moveTo>
                <a:lnTo>
                  <a:pt x="15386407" y="0"/>
                </a:lnTo>
                <a:lnTo>
                  <a:pt x="15386407" y="6943116"/>
                </a:lnTo>
                <a:lnTo>
                  <a:pt x="0" y="6943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2071968" y="589661"/>
            <a:ext cx="8546233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MODELO ENTIDAD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5414" y="1328855"/>
            <a:ext cx="6816548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FFB02C"/>
                </a:solidFill>
                <a:latin typeface="Codec Pro Ultra-Bold"/>
              </a:rPr>
              <a:t>RELACION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682794" y="-4352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Freeform 8"/>
          <p:cNvSpPr/>
          <p:nvPr/>
        </p:nvSpPr>
        <p:spPr>
          <a:xfrm>
            <a:off x="152401" y="1982996"/>
            <a:ext cx="17449800" cy="7322504"/>
          </a:xfrm>
          <a:custGeom>
            <a:avLst/>
            <a:gdLst/>
            <a:ahLst/>
            <a:cxnLst/>
            <a:rect l="l" t="t" r="r" b="b"/>
            <a:pathLst>
              <a:path w="18472487" h="7322504">
                <a:moveTo>
                  <a:pt x="0" y="0"/>
                </a:moveTo>
                <a:lnTo>
                  <a:pt x="18472487" y="0"/>
                </a:lnTo>
                <a:lnTo>
                  <a:pt x="18472487" y="7322504"/>
                </a:lnTo>
                <a:lnTo>
                  <a:pt x="0" y="7322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9082620" y="649353"/>
            <a:ext cx="6702926" cy="168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15193E"/>
                </a:solidFill>
                <a:latin typeface="Codec Pro Ultra-Bold"/>
              </a:rPr>
              <a:t>MODELO LOGICO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510</Words>
  <Application>Microsoft Office PowerPoint</Application>
  <PresentationFormat>Personalizado</PresentationFormat>
  <Paragraphs>61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Codec Pro Bold</vt:lpstr>
      <vt:lpstr>Calibri</vt:lpstr>
      <vt:lpstr>Arial</vt:lpstr>
      <vt:lpstr>Codec Pro Ultra-Bold</vt:lpstr>
      <vt:lpstr>Codec Pro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de Negocios Moderno Azul</dc:title>
  <cp:lastModifiedBy>Danna Camila Guerra Rincon</cp:lastModifiedBy>
  <cp:revision>3</cp:revision>
  <dcterms:created xsi:type="dcterms:W3CDTF">2006-08-16T00:00:00Z</dcterms:created>
  <dcterms:modified xsi:type="dcterms:W3CDTF">2024-06-27T14:05:17Z</dcterms:modified>
  <dc:identifier>DAGJS7cinoI</dc:identifier>
</cp:coreProperties>
</file>